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66" r:id="rId2"/>
    <p:sldId id="259" r:id="rId3"/>
    <p:sldId id="263" r:id="rId4"/>
    <p:sldId id="264" r:id="rId5"/>
    <p:sldId id="261" r:id="rId6"/>
    <p:sldId id="265" r:id="rId7"/>
    <p:sldId id="260" r:id="rId8"/>
    <p:sldId id="262" r:id="rId9"/>
    <p:sldId id="257" r:id="rId10"/>
    <p:sldId id="258" r:id="rId11"/>
    <p:sldId id="267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392"/>
    <p:restoredTop sz="78843"/>
  </p:normalViewPr>
  <p:slideViewPr>
    <p:cSldViewPr snapToGrid="0" snapToObjects="1">
      <p:cViewPr varScale="1">
        <p:scale>
          <a:sx n="96" d="100"/>
          <a:sy n="96" d="100"/>
        </p:scale>
        <p:origin x="376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03" d="100"/>
          <a:sy n="103" d="100"/>
        </p:scale>
        <p:origin x="2904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DF75CB-640D-2545-B531-ADB146536656}" type="datetimeFigureOut">
              <a:rPr lang="en-US" smtClean="0"/>
              <a:t>6/13/18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78C06E-E566-5C4C-9959-7D4E818694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964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Introduce </a:t>
            </a:r>
            <a:r>
              <a:rPr lang="en-US" dirty="0" err="1" smtClean="0"/>
              <a:t>youreself</a:t>
            </a:r>
            <a:r>
              <a:rPr lang="en-US" baseline="0" dirty="0" smtClean="0"/>
              <a:t> = Matt, external fellow, former REU, Originally from LA, PhD NAU, main research is community genetics of ecological networks </a:t>
            </a:r>
            <a:endParaRPr lang="en-US" dirty="0" smtClean="0"/>
          </a:p>
          <a:p>
            <a:r>
              <a:rPr lang="en-US" dirty="0" smtClean="0"/>
              <a:t>-  Close</a:t>
            </a:r>
            <a:r>
              <a:rPr lang="en-US" baseline="0" dirty="0" smtClean="0"/>
              <a:t> computers, no cell phones</a:t>
            </a:r>
            <a:endParaRPr lang="en-US" dirty="0" smtClean="0"/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Wordcloud</a:t>
            </a:r>
            <a:r>
              <a:rPr lang="en-US" baseline="0" dirty="0" smtClean="0"/>
              <a:t> = we’re all here to learn something (BASICS, PLOTTING, MORE COMFORTABLE)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STATISTICAL ANALYSIS = Not teaching stats, but R facilitates learning both through the language itself and through the open-source community</a:t>
            </a:r>
          </a:p>
          <a:p>
            <a:pPr marL="171450" indent="-171450">
              <a:buFontTx/>
              <a:buChar char="-"/>
            </a:pPr>
            <a:endParaRPr lang="en-US" dirty="0" smtClean="0"/>
          </a:p>
          <a:p>
            <a:pPr marL="171450" indent="-171450">
              <a:buFontTx/>
              <a:buChar char="-"/>
            </a:pPr>
            <a:r>
              <a:rPr lang="en-US" dirty="0" smtClean="0"/>
              <a:t>Focus = R</a:t>
            </a:r>
            <a:r>
              <a:rPr lang="en-US" baseline="0" dirty="0" smtClean="0"/>
              <a:t> is for Reproducibility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78C06E-E566-5C4C-9959-7D4E8186947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740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 is like an </a:t>
            </a:r>
            <a:r>
              <a:rPr lang="en-US" dirty="0" err="1" smtClean="0"/>
              <a:t>iceburg</a:t>
            </a:r>
            <a:r>
              <a:rPr lang="en-US" dirty="0" smtClean="0"/>
              <a:t>. This class</a:t>
            </a:r>
            <a:r>
              <a:rPr lang="en-US" baseline="0" dirty="0" smtClean="0"/>
              <a:t> will go as deep as we can.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78C06E-E566-5C4C-9959-7D4E8186947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6572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78C06E-E566-5C4C-9959-7D4E8186947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3837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Your moment of </a:t>
            </a:r>
            <a:r>
              <a:rPr lang="en-US" dirty="0" err="1" smtClean="0"/>
              <a:t>zen</a:t>
            </a:r>
            <a:r>
              <a:rPr lang="en-US" dirty="0" smtClean="0"/>
              <a:t>. Reproducibility is a goal not a state.</a:t>
            </a:r>
          </a:p>
          <a:p>
            <a:endParaRPr lang="en-US" dirty="0" smtClean="0"/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Science is driven by the exchange of information and knowledge. 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Currently, there is a lot that we can do 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recent study (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Stodden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et al.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2018) demonstrated that only 26% of studies published in 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Science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could be reproduced. This was even more striking given that the study was conducted after the 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Science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had instituted it’s open data policy. </a:t>
            </a:r>
            <a:endParaRPr lang="en-US" dirty="0" smtClean="0"/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Luckily, advances in open-source computer languages, such as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python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provide a way to produce computations that can more easily document scientific research in a transparent, easily shared way. </a:t>
            </a:r>
            <a:endParaRPr lang="en-US" dirty="0" smtClean="0"/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this course, we will cover how to conduct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reproducible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scien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tific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research using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programming language and supporting software that will enable researchers to more clearly and easily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docu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projects. </a:t>
            </a:r>
            <a:endParaRPr lang="en-US" dirty="0" smtClean="0"/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Goal = coding in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using the </a:t>
            </a:r>
            <a:r>
              <a:rPr lang="en-US" sz="120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RStudio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IDE and the </a:t>
            </a:r>
            <a:r>
              <a:rPr lang="en-US" sz="120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version control system.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78C06E-E566-5C4C-9959-7D4E8186947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7843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78C06E-E566-5C4C-9959-7D4E8186947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2292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78C06E-E566-5C4C-9959-7D4E8186947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5093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</a:t>
            </a:r>
            <a:r>
              <a:rPr lang="en-US" baseline="0" dirty="0" smtClean="0"/>
              <a:t> Tool for Working Smarter (</a:t>
            </a:r>
            <a:r>
              <a:rPr lang="en-US" dirty="0" smtClean="0"/>
              <a:t>Transparency): code is a part of science and should be shared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78C06E-E566-5C4C-9959-7D4E8186947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052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Philosophy: Reproducibility &amp; Benefaction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i="1" dirty="0" smtClean="0"/>
              <a:t>Science </a:t>
            </a:r>
            <a:r>
              <a:rPr lang="en-US" dirty="0" smtClean="0"/>
              <a:t>44% w/ artefacts, 24% reproducible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FAIR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Experiment </a:t>
            </a:r>
            <a:r>
              <a:rPr lang="mr-IN" dirty="0" smtClean="0"/>
              <a:t>–</a:t>
            </a:r>
            <a:r>
              <a:rPr lang="en-US" dirty="0" smtClean="0"/>
              <a:t> Design and Observation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Data </a:t>
            </a:r>
            <a:r>
              <a:rPr lang="mr-IN" dirty="0" smtClean="0"/>
              <a:t>–</a:t>
            </a:r>
            <a:r>
              <a:rPr lang="en-US" dirty="0" smtClean="0"/>
              <a:t> Digitizing and Storage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Data </a:t>
            </a:r>
            <a:r>
              <a:rPr lang="mr-IN" dirty="0" smtClean="0"/>
              <a:t>–</a:t>
            </a:r>
            <a:r>
              <a:rPr lang="en-US" dirty="0" smtClean="0"/>
              <a:t> Wrangling (IO, assign, object, index, type, paths)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Check &amp; Test (conditionals)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Computation </a:t>
            </a:r>
            <a:r>
              <a:rPr lang="mr-IN" dirty="0" smtClean="0"/>
              <a:t>–</a:t>
            </a:r>
            <a:r>
              <a:rPr lang="en-US" dirty="0" smtClean="0"/>
              <a:t> Analysis, Modeling, etc.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Results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Plotting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Best Practices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Notebooks (data + code + annotation)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Style (</a:t>
            </a:r>
            <a:r>
              <a:rPr lang="en-US" dirty="0" err="1" smtClean="0"/>
              <a:t>formatR</a:t>
            </a:r>
            <a:r>
              <a:rPr lang="en-US" dirty="0" smtClean="0"/>
              <a:t>)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Data and code = Open Access</a:t>
            </a:r>
          </a:p>
          <a:p>
            <a:pPr marL="1200150" lvl="2" indent="-285750">
              <a:buFont typeface="Arial" charset="0"/>
              <a:buChar char="•"/>
            </a:pPr>
            <a:r>
              <a:rPr lang="en-US" dirty="0" err="1" smtClean="0"/>
              <a:t>Github</a:t>
            </a:r>
            <a:r>
              <a:rPr lang="en-US" dirty="0" smtClean="0"/>
              <a:t>, </a:t>
            </a:r>
            <a:r>
              <a:rPr lang="en-US" dirty="0" err="1" smtClean="0"/>
              <a:t>Dataverse</a:t>
            </a:r>
            <a:r>
              <a:rPr lang="en-US" dirty="0" smtClean="0"/>
              <a:t>, </a:t>
            </a:r>
            <a:r>
              <a:rPr lang="en-US" dirty="0" err="1" smtClean="0"/>
              <a:t>Figshare</a:t>
            </a:r>
            <a:r>
              <a:rPr lang="en-US" dirty="0" smtClean="0"/>
              <a:t>, Dryad, EDI, NCBI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Preservation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Capsules (</a:t>
            </a:r>
            <a:r>
              <a:rPr lang="en-US" dirty="0" err="1" smtClean="0"/>
              <a:t>ReproZip</a:t>
            </a:r>
            <a:r>
              <a:rPr lang="en-US" dirty="0" smtClean="0"/>
              <a:t>)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VMs (system independence)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Provenance (</a:t>
            </a:r>
            <a:r>
              <a:rPr lang="en-US" dirty="0" err="1" smtClean="0"/>
              <a:t>provR</a:t>
            </a:r>
            <a:r>
              <a:rPr lang="en-US" dirty="0" smtClean="0"/>
              <a:t>)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Code cleaning (</a:t>
            </a:r>
            <a:r>
              <a:rPr lang="en-US" dirty="0" err="1" smtClean="0"/>
              <a:t>cleanR</a:t>
            </a:r>
            <a:r>
              <a:rPr lang="en-US" dirty="0" smtClean="0"/>
              <a:t>)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Continuous integration (Travis)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Engagement (Websites, Blogs, Twitter, etc.)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Life-long learning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err="1" smtClean="0"/>
              <a:t>ROpenSci</a:t>
            </a:r>
            <a:r>
              <a:rPr lang="en-US" dirty="0" smtClean="0"/>
              <a:t>, </a:t>
            </a:r>
            <a:r>
              <a:rPr lang="en-US" dirty="0" err="1" smtClean="0"/>
              <a:t>stackoverflow</a:t>
            </a:r>
            <a:r>
              <a:rPr lang="en-US" dirty="0" smtClean="0"/>
              <a:t>, </a:t>
            </a:r>
            <a:r>
              <a:rPr lang="en-US" dirty="0" err="1" smtClean="0"/>
              <a:t>Tidyverse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78C06E-E566-5C4C-9959-7D4E8186947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733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 smtClean="0"/>
              <a:t>Spreadsheets</a:t>
            </a:r>
            <a:r>
              <a:rPr lang="en-US" baseline="0" dirty="0" smtClean="0"/>
              <a:t> and databases for data entry, not analysis. If </a:t>
            </a:r>
            <a:r>
              <a:rPr lang="en-US" dirty="0" smtClean="0"/>
              <a:t>“Data wrangling” and analyses are coded, they are more transparent and easier to redo.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78C06E-E566-5C4C-9959-7D4E8186947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0277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 smtClean="0"/>
              <a:t>Scientific ”Scripts” are goal oriented, usually “one-offs”,</a:t>
            </a:r>
            <a:r>
              <a:rPr lang="en-US" baseline="0" dirty="0" smtClean="0"/>
              <a:t> leading to complicated “brittle machines”</a:t>
            </a:r>
            <a:endParaRPr lang="en-US" dirty="0" smtClean="0"/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 smtClean="0"/>
              <a:t>Aiming</a:t>
            </a:r>
            <a:r>
              <a:rPr lang="en-US" baseline="0" dirty="0" smtClean="0"/>
              <a:t> for shareable code is not the main goal, but it is important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aseline="0" dirty="0" smtClean="0"/>
              <a:t>We want to turn on the light now, but making it easier for others to turn on the light is more beneficial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78C06E-E566-5C4C-9959-7D4E8186947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1823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78C06E-E566-5C4C-9959-7D4E8186947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0955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6B072B-81EC-7546-9021-89DDBC0AC616}" type="datetimeFigureOut">
              <a:rPr lang="en-US" smtClean="0"/>
              <a:t>6/13/18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18DF4-1C1C-2046-9557-15D0A9A5B4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879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6B072B-81EC-7546-9021-89DDBC0AC616}" type="datetimeFigureOut">
              <a:rPr lang="en-US" smtClean="0"/>
              <a:t>6/13/18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18DF4-1C1C-2046-9557-15D0A9A5B4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509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6B072B-81EC-7546-9021-89DDBC0AC616}" type="datetimeFigureOut">
              <a:rPr lang="en-US" smtClean="0"/>
              <a:t>6/13/18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18DF4-1C1C-2046-9557-15D0A9A5B4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1446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6B072B-81EC-7546-9021-89DDBC0AC616}" type="datetimeFigureOut">
              <a:rPr lang="en-US" smtClean="0"/>
              <a:t>6/13/18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18DF4-1C1C-2046-9557-15D0A9A5B4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636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6B072B-81EC-7546-9021-89DDBC0AC616}" type="datetimeFigureOut">
              <a:rPr lang="en-US" smtClean="0"/>
              <a:t>6/13/18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18DF4-1C1C-2046-9557-15D0A9A5B4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0566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6B072B-81EC-7546-9021-89DDBC0AC616}" type="datetimeFigureOut">
              <a:rPr lang="en-US" smtClean="0"/>
              <a:t>6/13/18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18DF4-1C1C-2046-9557-15D0A9A5B4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4348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6B072B-81EC-7546-9021-89DDBC0AC616}" type="datetimeFigureOut">
              <a:rPr lang="en-US" smtClean="0"/>
              <a:t>6/13/18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18DF4-1C1C-2046-9557-15D0A9A5B4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775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6B072B-81EC-7546-9021-89DDBC0AC616}" type="datetimeFigureOut">
              <a:rPr lang="en-US" smtClean="0"/>
              <a:t>6/13/18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18DF4-1C1C-2046-9557-15D0A9A5B4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0146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6B072B-81EC-7546-9021-89DDBC0AC616}" type="datetimeFigureOut">
              <a:rPr lang="en-US" smtClean="0"/>
              <a:t>6/13/18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18DF4-1C1C-2046-9557-15D0A9A5B4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9633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6B072B-81EC-7546-9021-89DDBC0AC616}" type="datetimeFigureOut">
              <a:rPr lang="en-US" smtClean="0"/>
              <a:t>6/13/18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18DF4-1C1C-2046-9557-15D0A9A5B4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6495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6B072B-81EC-7546-9021-89DDBC0AC616}" type="datetimeFigureOut">
              <a:rPr lang="en-US" smtClean="0"/>
              <a:t>6/13/18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18DF4-1C1C-2046-9557-15D0A9A5B4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926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6B072B-81EC-7546-9021-89DDBC0AC616}" type="datetimeFigureOut">
              <a:rPr lang="en-US" smtClean="0"/>
              <a:t>6/13/18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718DF4-1C1C-2046-9557-15D0A9A5B4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9239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87896" y="-3700670"/>
            <a:ext cx="13702747" cy="13702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116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11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ded Corner 6"/>
          <p:cNvSpPr/>
          <p:nvPr/>
        </p:nvSpPr>
        <p:spPr>
          <a:xfrm>
            <a:off x="9110554" y="715821"/>
            <a:ext cx="1211165" cy="1199342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ame 7"/>
          <p:cNvSpPr/>
          <p:nvPr/>
        </p:nvSpPr>
        <p:spPr>
          <a:xfrm>
            <a:off x="5230124" y="2162086"/>
            <a:ext cx="3116103" cy="2939562"/>
          </a:xfrm>
          <a:prstGeom prst="fram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2" name="Elbow Connector 11"/>
          <p:cNvCxnSpPr>
            <a:stCxn id="6" idx="1"/>
            <a:endCxn id="8" idx="1"/>
          </p:cNvCxnSpPr>
          <p:nvPr/>
        </p:nvCxnSpPr>
        <p:spPr>
          <a:xfrm rot="16200000" flipH="1">
            <a:off x="3358571" y="1760313"/>
            <a:ext cx="1170045" cy="2573061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Elbow Connector 12"/>
          <p:cNvCxnSpPr>
            <a:stCxn id="8" idx="3"/>
            <a:endCxn id="7" idx="2"/>
          </p:cNvCxnSpPr>
          <p:nvPr/>
        </p:nvCxnSpPr>
        <p:spPr>
          <a:xfrm flipV="1">
            <a:off x="8346226" y="1915163"/>
            <a:ext cx="1369910" cy="1716704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8713692" y="3108398"/>
            <a:ext cx="93483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write*</a:t>
            </a:r>
            <a:endParaRPr lang="en-US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3654435" y="3108398"/>
            <a:ext cx="87015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read*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986235" y="3170201"/>
            <a:ext cx="1834385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i="1" dirty="0"/>
              <a:t>W</a:t>
            </a:r>
            <a:r>
              <a:rPr lang="en-US" i="1" dirty="0" smtClean="0"/>
              <a:t>rangle</a:t>
            </a:r>
            <a:endParaRPr lang="en-US" i="1" dirty="0"/>
          </a:p>
          <a:p>
            <a:r>
              <a:rPr lang="en-US" i="1" dirty="0" smtClean="0"/>
              <a:t>Model * Analyze</a:t>
            </a:r>
            <a:endParaRPr lang="en-US" i="1" dirty="0"/>
          </a:p>
          <a:p>
            <a:r>
              <a:rPr lang="en-US" i="1" dirty="0" smtClean="0"/>
              <a:t>Summarize</a:t>
            </a:r>
            <a:endParaRPr lang="en-US" i="1" dirty="0"/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6535357" y="4378913"/>
            <a:ext cx="0" cy="132868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5635804" y="5707595"/>
            <a:ext cx="222242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“External” </a:t>
            </a:r>
            <a:r>
              <a:rPr lang="en-US" dirty="0" smtClean="0"/>
              <a:t>Processes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9031181" y="370158"/>
            <a:ext cx="1140611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i="1" u="sng" dirty="0" smtClean="0"/>
              <a:t>Results</a:t>
            </a:r>
            <a:endParaRPr lang="en-US" u="sng" dirty="0"/>
          </a:p>
        </p:txBody>
      </p:sp>
      <p:sp>
        <p:nvSpPr>
          <p:cNvPr id="6" name="Cloud 5"/>
          <p:cNvSpPr/>
          <p:nvPr/>
        </p:nvSpPr>
        <p:spPr>
          <a:xfrm>
            <a:off x="1219200" y="527687"/>
            <a:ext cx="2875725" cy="1936197"/>
          </a:xfrm>
          <a:prstGeom prst="cloud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Arrow Connector 39"/>
          <p:cNvCxnSpPr/>
          <p:nvPr/>
        </p:nvCxnSpPr>
        <p:spPr>
          <a:xfrm flipV="1">
            <a:off x="6878507" y="4378913"/>
            <a:ext cx="0" cy="132868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6970435" y="5247946"/>
            <a:ext cx="87015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plot*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1251090" y="255776"/>
            <a:ext cx="1534534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i="1" u="sng" dirty="0" smtClean="0"/>
              <a:t>Remote</a:t>
            </a:r>
            <a:endParaRPr lang="en-US" i="1" u="sng" dirty="0"/>
          </a:p>
        </p:txBody>
      </p:sp>
      <p:sp>
        <p:nvSpPr>
          <p:cNvPr id="46" name="TextBox 45"/>
          <p:cNvSpPr txBox="1"/>
          <p:nvPr/>
        </p:nvSpPr>
        <p:spPr>
          <a:xfrm>
            <a:off x="1850793" y="940937"/>
            <a:ext cx="1869662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i="1" dirty="0" smtClean="0"/>
              <a:t>Online databases</a:t>
            </a:r>
            <a:endParaRPr lang="en-US" i="1" dirty="0"/>
          </a:p>
          <a:p>
            <a:r>
              <a:rPr lang="en-US" i="1" dirty="0"/>
              <a:t>Websites</a:t>
            </a:r>
            <a:endParaRPr lang="en-US" i="1" dirty="0"/>
          </a:p>
          <a:p>
            <a:r>
              <a:rPr lang="en-US" i="1" dirty="0"/>
              <a:t>Instruments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2231757" y="5698435"/>
            <a:ext cx="18473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5241192" y="1638164"/>
            <a:ext cx="423833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000" b="1" i="1" dirty="0" smtClean="0"/>
              <a:t>R</a:t>
            </a:r>
            <a:endParaRPr lang="en-US" sz="3000" b="1" i="1" dirty="0"/>
          </a:p>
        </p:txBody>
      </p:sp>
      <p:sp>
        <p:nvSpPr>
          <p:cNvPr id="34" name="TextBox 33"/>
          <p:cNvSpPr txBox="1"/>
          <p:nvPr/>
        </p:nvSpPr>
        <p:spPr>
          <a:xfrm>
            <a:off x="9185517" y="901318"/>
            <a:ext cx="1061238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i="1" dirty="0" smtClean="0"/>
              <a:t>Statistics</a:t>
            </a:r>
            <a:endParaRPr lang="en-US" i="1" dirty="0"/>
          </a:p>
          <a:p>
            <a:r>
              <a:rPr lang="en-US" i="1" dirty="0" smtClean="0"/>
              <a:t>Plots</a:t>
            </a:r>
          </a:p>
        </p:txBody>
      </p:sp>
      <p:grpSp>
        <p:nvGrpSpPr>
          <p:cNvPr id="31" name="Group 30"/>
          <p:cNvGrpSpPr/>
          <p:nvPr/>
        </p:nvGrpSpPr>
        <p:grpSpPr>
          <a:xfrm>
            <a:off x="2009326" y="4660109"/>
            <a:ext cx="1263741" cy="1545005"/>
            <a:chOff x="1998904" y="4902283"/>
            <a:chExt cx="1263741" cy="1545005"/>
          </a:xfrm>
        </p:grpSpPr>
        <p:sp>
          <p:nvSpPr>
            <p:cNvPr id="37" name="Folded Corner 36"/>
            <p:cNvSpPr/>
            <p:nvPr/>
          </p:nvSpPr>
          <p:spPr>
            <a:xfrm>
              <a:off x="2051480" y="5247946"/>
              <a:ext cx="1211165" cy="1199342"/>
            </a:xfrm>
            <a:prstGeom prst="foldedCorne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1998904" y="4902283"/>
              <a:ext cx="1140611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i="1" u="sng" dirty="0" smtClean="0"/>
                <a:t>Data</a:t>
              </a:r>
              <a:endParaRPr lang="en-US" u="sng" dirty="0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2153240" y="5433443"/>
              <a:ext cx="106123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i="1" dirty="0" smtClean="0"/>
                <a:t>Datasets</a:t>
              </a:r>
            </a:p>
          </p:txBody>
        </p:sp>
      </p:grpSp>
      <p:cxnSp>
        <p:nvCxnSpPr>
          <p:cNvPr id="41" name="Elbow Connector 40"/>
          <p:cNvCxnSpPr>
            <a:stCxn id="37" idx="0"/>
            <a:endCxn id="8" idx="1"/>
          </p:cNvCxnSpPr>
          <p:nvPr/>
        </p:nvCxnSpPr>
        <p:spPr>
          <a:xfrm rot="5400000" flipH="1" flipV="1">
            <a:off x="3261852" y="3037501"/>
            <a:ext cx="1373905" cy="2562639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8713692" y="3814715"/>
            <a:ext cx="1083956" cy="147732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pdf()</a:t>
            </a:r>
          </a:p>
          <a:p>
            <a:pPr algn="ctr"/>
            <a:r>
              <a:rPr lang="en-US" b="1" dirty="0" err="1" smtClean="0"/>
              <a:t>png</a:t>
            </a:r>
            <a:r>
              <a:rPr lang="en-US" b="1" dirty="0" smtClean="0"/>
              <a:t>()</a:t>
            </a:r>
          </a:p>
          <a:p>
            <a:pPr algn="ctr"/>
            <a:r>
              <a:rPr lang="en-US" b="1" dirty="0" smtClean="0"/>
              <a:t>tiff()</a:t>
            </a:r>
          </a:p>
          <a:p>
            <a:pPr algn="ctr"/>
            <a:r>
              <a:rPr lang="en-US" b="1" dirty="0" smtClean="0"/>
              <a:t>jpeg()</a:t>
            </a:r>
          </a:p>
          <a:p>
            <a:pPr algn="ctr"/>
            <a:r>
              <a:rPr lang="en-US" b="1" dirty="0" err="1"/>
              <a:t>d</a:t>
            </a:r>
            <a:r>
              <a:rPr lang="en-US" b="1" dirty="0" err="1" smtClean="0"/>
              <a:t>ev.off</a:t>
            </a:r>
            <a:r>
              <a:rPr lang="en-US" b="1" dirty="0" smtClean="0"/>
              <a:t>()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3247330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774700"/>
            <a:ext cx="12212320" cy="763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218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164352" y="2825234"/>
            <a:ext cx="943335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 smtClean="0"/>
              <a:t>P(reproduce) = docs * data </a:t>
            </a:r>
            <a:r>
              <a:rPr lang="en-US" sz="3000" b="1" dirty="0"/>
              <a:t>*</a:t>
            </a:r>
            <a:r>
              <a:rPr lang="en-US" sz="3000" b="1" dirty="0" smtClean="0"/>
              <a:t> software-system information</a:t>
            </a:r>
          </a:p>
        </p:txBody>
      </p:sp>
    </p:spTree>
    <p:extLst>
      <p:ext uri="{BB962C8B-B14F-4D97-AF65-F5344CB8AC3E}">
        <p14:creationId xmlns:p14="http://schemas.microsoft.com/office/powerpoint/2010/main" val="19608397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104900" y="2514600"/>
            <a:ext cx="1686076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/>
              <a:t>Question(s)</a:t>
            </a:r>
            <a:endParaRPr lang="en-US" sz="2400"/>
          </a:p>
        </p:txBody>
      </p:sp>
      <p:sp>
        <p:nvSpPr>
          <p:cNvPr id="5" name="TextBox 4"/>
          <p:cNvSpPr txBox="1"/>
          <p:nvPr/>
        </p:nvSpPr>
        <p:spPr>
          <a:xfrm>
            <a:off x="1104900" y="1282700"/>
            <a:ext cx="1686076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Hypothesis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3771899" y="2514598"/>
            <a:ext cx="191749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/>
              <a:t>Study Design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6388100" y="2514598"/>
            <a:ext cx="208280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/>
              <a:t>Data Collection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3879344" y="3632197"/>
            <a:ext cx="1702607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/>
              <a:t>Simulation</a:t>
            </a:r>
            <a:endParaRPr 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5106205" y="4900312"/>
            <a:ext cx="208280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Software</a:t>
            </a:r>
            <a:endParaRPr 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6388100" y="3632198"/>
            <a:ext cx="208280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Analyses</a:t>
            </a:r>
            <a:endParaRPr lang="en-US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9309100" y="3632198"/>
            <a:ext cx="208280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/>
              <a:t>Sharing</a:t>
            </a:r>
            <a:endParaRPr lang="en-US" sz="2400" dirty="0"/>
          </a:p>
        </p:txBody>
      </p:sp>
      <p:cxnSp>
        <p:nvCxnSpPr>
          <p:cNvPr id="13" name="Straight Arrow Connector 12"/>
          <p:cNvCxnSpPr>
            <a:stCxn id="5" idx="2"/>
            <a:endCxn id="4" idx="0"/>
          </p:cNvCxnSpPr>
          <p:nvPr/>
        </p:nvCxnSpPr>
        <p:spPr>
          <a:xfrm>
            <a:off x="1947938" y="1744365"/>
            <a:ext cx="0" cy="77023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4" idx="3"/>
            <a:endCxn id="6" idx="1"/>
          </p:cNvCxnSpPr>
          <p:nvPr/>
        </p:nvCxnSpPr>
        <p:spPr>
          <a:xfrm flipV="1">
            <a:off x="2790976" y="2745431"/>
            <a:ext cx="980923" cy="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6" idx="3"/>
            <a:endCxn id="7" idx="1"/>
          </p:cNvCxnSpPr>
          <p:nvPr/>
        </p:nvCxnSpPr>
        <p:spPr>
          <a:xfrm>
            <a:off x="5689398" y="2745431"/>
            <a:ext cx="69870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6" idx="2"/>
            <a:endCxn id="8" idx="0"/>
          </p:cNvCxnSpPr>
          <p:nvPr/>
        </p:nvCxnSpPr>
        <p:spPr>
          <a:xfrm flipH="1">
            <a:off x="4730648" y="2976263"/>
            <a:ext cx="1" cy="65593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7" idx="2"/>
            <a:endCxn id="10" idx="0"/>
          </p:cNvCxnSpPr>
          <p:nvPr/>
        </p:nvCxnSpPr>
        <p:spPr>
          <a:xfrm>
            <a:off x="7429500" y="2976263"/>
            <a:ext cx="0" cy="65593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8" idx="3"/>
            <a:endCxn id="10" idx="1"/>
          </p:cNvCxnSpPr>
          <p:nvPr/>
        </p:nvCxnSpPr>
        <p:spPr>
          <a:xfrm>
            <a:off x="5581951" y="3863030"/>
            <a:ext cx="806149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8" idx="2"/>
            <a:endCxn id="9" idx="0"/>
          </p:cNvCxnSpPr>
          <p:nvPr/>
        </p:nvCxnSpPr>
        <p:spPr>
          <a:xfrm>
            <a:off x="4730648" y="4093862"/>
            <a:ext cx="1416957" cy="80645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9" idx="0"/>
            <a:endCxn id="8" idx="2"/>
          </p:cNvCxnSpPr>
          <p:nvPr/>
        </p:nvCxnSpPr>
        <p:spPr>
          <a:xfrm flipH="1" flipV="1">
            <a:off x="4730648" y="4093862"/>
            <a:ext cx="1416957" cy="80645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10" idx="2"/>
            <a:endCxn id="9" idx="0"/>
          </p:cNvCxnSpPr>
          <p:nvPr/>
        </p:nvCxnSpPr>
        <p:spPr>
          <a:xfrm flipH="1">
            <a:off x="6147605" y="4093863"/>
            <a:ext cx="1281895" cy="80644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9" idx="0"/>
            <a:endCxn id="10" idx="2"/>
          </p:cNvCxnSpPr>
          <p:nvPr/>
        </p:nvCxnSpPr>
        <p:spPr>
          <a:xfrm flipV="1">
            <a:off x="6147605" y="4093863"/>
            <a:ext cx="1281895" cy="80644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0" idx="3"/>
            <a:endCxn id="11" idx="1"/>
          </p:cNvCxnSpPr>
          <p:nvPr/>
        </p:nvCxnSpPr>
        <p:spPr>
          <a:xfrm>
            <a:off x="8470900" y="3863031"/>
            <a:ext cx="8382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Elbow Connector 46"/>
          <p:cNvCxnSpPr>
            <a:stCxn id="11" idx="0"/>
            <a:endCxn id="5" idx="3"/>
          </p:cNvCxnSpPr>
          <p:nvPr/>
        </p:nvCxnSpPr>
        <p:spPr>
          <a:xfrm rot="16200000" flipV="1">
            <a:off x="5511406" y="-1206896"/>
            <a:ext cx="2118665" cy="7559524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11" idx="1"/>
            <a:endCxn id="10" idx="3"/>
          </p:cNvCxnSpPr>
          <p:nvPr/>
        </p:nvCxnSpPr>
        <p:spPr>
          <a:xfrm flipH="1">
            <a:off x="8470900" y="3863031"/>
            <a:ext cx="8382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10218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0400" y="9525"/>
            <a:ext cx="9131300" cy="684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006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879600" y="1504940"/>
            <a:ext cx="88773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dirty="0" smtClean="0">
                <a:latin typeface="Calibri" charset="0"/>
                <a:ea typeface="Calibri" charset="0"/>
                <a:cs typeface="Calibri" charset="0"/>
              </a:rPr>
              <a:t>Setup 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</a:rPr>
              <a:t>your project so that there is a clear architecture (</a:t>
            </a:r>
            <a:r>
              <a:rPr lang="en-US" sz="2400" b="1" dirty="0" err="1">
                <a:latin typeface="Calibri" charset="0"/>
                <a:ea typeface="Calibri" charset="0"/>
                <a:cs typeface="Calibri" charset="0"/>
              </a:rPr>
              <a:t>RStudio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</a:rPr>
              <a:t>) </a:t>
            </a:r>
            <a:endParaRPr lang="en-US" sz="2400" dirty="0" smtClean="0">
              <a:latin typeface="Calibri" charset="0"/>
              <a:ea typeface="Calibri" charset="0"/>
              <a:cs typeface="Calibri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400" dirty="0" smtClean="0">
                <a:latin typeface="Calibri" charset="0"/>
                <a:ea typeface="Calibri" charset="0"/>
                <a:cs typeface="Calibri" charset="0"/>
              </a:rPr>
              <a:t>Work 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</a:rPr>
              <a:t>so that your computation from initial data to finished </a:t>
            </a:r>
            <a:r>
              <a:rPr lang="en-US" sz="2400" dirty="0" smtClean="0">
                <a:latin typeface="Calibri" charset="0"/>
                <a:ea typeface="Calibri" charset="0"/>
                <a:cs typeface="Calibri" charset="0"/>
              </a:rPr>
              <a:t>results will 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</a:rPr>
              <a:t>be coded (wherever possible), including data cleaning and processing steps (</a:t>
            </a:r>
            <a:r>
              <a:rPr lang="en-US" sz="2400" b="1" dirty="0">
                <a:latin typeface="Calibri" charset="0"/>
                <a:ea typeface="Calibri" charset="0"/>
                <a:cs typeface="Calibri" charset="0"/>
              </a:rPr>
              <a:t>R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</a:rPr>
              <a:t>)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>
                <a:latin typeface="Calibri" charset="0"/>
                <a:ea typeface="Calibri" charset="0"/>
                <a:cs typeface="Calibri" charset="0"/>
              </a:rPr>
              <a:t>Keep track of versions of your code (</a:t>
            </a:r>
            <a:r>
              <a:rPr lang="en-US" sz="2400" b="1" dirty="0" err="1" smtClean="0">
                <a:latin typeface="Calibri" charset="0"/>
                <a:ea typeface="Calibri" charset="0"/>
                <a:cs typeface="Calibri" charset="0"/>
              </a:rPr>
              <a:t>git</a:t>
            </a:r>
            <a:r>
              <a:rPr lang="en-US" sz="2400" dirty="0" smtClean="0">
                <a:latin typeface="Calibri" charset="0"/>
                <a:ea typeface="Calibri" charset="0"/>
                <a:cs typeface="Calibri" charset="0"/>
              </a:rPr>
              <a:t>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 smtClean="0">
                <a:latin typeface="Calibri" charset="0"/>
                <a:ea typeface="Calibri" charset="0"/>
                <a:cs typeface="Calibri" charset="0"/>
              </a:rPr>
              <a:t>Make 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</a:rPr>
              <a:t>initial data available (whenever possible, </a:t>
            </a:r>
            <a:r>
              <a:rPr lang="en-US" sz="2400" b="1" dirty="0" err="1" smtClean="0">
                <a:latin typeface="Calibri" charset="0"/>
                <a:ea typeface="Calibri" charset="0"/>
                <a:cs typeface="Calibri" charset="0"/>
              </a:rPr>
              <a:t>Github</a:t>
            </a:r>
            <a:r>
              <a:rPr lang="en-US" sz="2400" dirty="0" smtClean="0">
                <a:latin typeface="Calibri" charset="0"/>
                <a:ea typeface="Calibri" charset="0"/>
                <a:cs typeface="Calibri" charset="0"/>
              </a:rPr>
              <a:t>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 smtClean="0">
                <a:latin typeface="Calibri" charset="0"/>
                <a:ea typeface="Calibri" charset="0"/>
                <a:cs typeface="Calibri" charset="0"/>
              </a:rPr>
              <a:t>Keep 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</a:rPr>
              <a:t>track of software dependencies (</a:t>
            </a:r>
            <a:r>
              <a:rPr lang="en-US" sz="2400" b="1" i="1" dirty="0" smtClean="0">
                <a:latin typeface="Calibri" charset="0"/>
                <a:ea typeface="Calibri" charset="0"/>
                <a:cs typeface="Calibri" charset="0"/>
              </a:rPr>
              <a:t>packrat</a:t>
            </a:r>
            <a:r>
              <a:rPr lang="en-US" sz="2400" dirty="0" smtClean="0">
                <a:latin typeface="Calibri" charset="0"/>
                <a:ea typeface="Calibri" charset="0"/>
                <a:cs typeface="Calibri" charset="0"/>
              </a:rPr>
              <a:t>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 smtClean="0">
                <a:latin typeface="Calibri" charset="0"/>
                <a:ea typeface="Calibri" charset="0"/>
                <a:cs typeface="Calibri" charset="0"/>
              </a:rPr>
              <a:t>Be 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</a:rPr>
              <a:t>organized, succinct in style, coding and documentation </a:t>
            </a:r>
            <a:r>
              <a:rPr lang="en-US" sz="2400" dirty="0" smtClean="0">
                <a:latin typeface="Calibri" charset="0"/>
                <a:ea typeface="Calibri" charset="0"/>
                <a:cs typeface="Calibri" charset="0"/>
              </a:rPr>
              <a:t>(</a:t>
            </a:r>
            <a:r>
              <a:rPr lang="en-US" sz="2400" b="1" i="1" dirty="0" err="1" smtClean="0">
                <a:latin typeface="Calibri" charset="0"/>
                <a:ea typeface="Calibri" charset="0"/>
                <a:cs typeface="Calibri" charset="0"/>
              </a:rPr>
              <a:t>formatR</a:t>
            </a:r>
            <a:r>
              <a:rPr lang="en-US" sz="2400" i="1" dirty="0" smtClean="0">
                <a:latin typeface="Calibri" charset="0"/>
                <a:ea typeface="Calibri" charset="0"/>
                <a:cs typeface="Calibri" charset="0"/>
              </a:rPr>
              <a:t>, </a:t>
            </a:r>
            <a:r>
              <a:rPr lang="en-US" sz="2400" b="1" i="1" dirty="0" err="1" smtClean="0">
                <a:latin typeface="Calibri" charset="0"/>
                <a:ea typeface="Calibri" charset="0"/>
                <a:cs typeface="Calibri" charset="0"/>
              </a:rPr>
              <a:t>Rmarkdown</a:t>
            </a:r>
            <a:r>
              <a:rPr lang="en-US" sz="2400" dirty="0" smtClean="0">
                <a:latin typeface="Calibri" charset="0"/>
                <a:ea typeface="Calibri" charset="0"/>
                <a:cs typeface="Calibri" charset="0"/>
              </a:rPr>
              <a:t>) </a:t>
            </a:r>
            <a:endParaRPr lang="en-US" sz="2400" dirty="0"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81659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625600"/>
            <a:ext cx="12192000" cy="9024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835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026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7398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160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6837</TotalTime>
  <Words>643</Words>
  <Application>Microsoft Macintosh PowerPoint</Application>
  <PresentationFormat>Widescreen</PresentationFormat>
  <Paragraphs>92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Calibri</vt:lpstr>
      <vt:lpstr>Calibri Light</vt:lpstr>
      <vt:lpstr>Mangal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15.0022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Lau, Matthew K.</dc:creator>
  <cp:lastModifiedBy>Lau, Matthew K.</cp:lastModifiedBy>
  <cp:revision>100</cp:revision>
  <cp:lastPrinted>2018-06-07T02:45:19Z</cp:lastPrinted>
  <dcterms:created xsi:type="dcterms:W3CDTF">2018-05-04T16:09:15Z</dcterms:created>
  <dcterms:modified xsi:type="dcterms:W3CDTF">2018-06-13T20:15:30Z</dcterms:modified>
</cp:coreProperties>
</file>